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79" r:id="rId5"/>
    <p:sldId id="280" r:id="rId6"/>
    <p:sldId id="281" r:id="rId7"/>
    <p:sldId id="262" r:id="rId8"/>
    <p:sldId id="284" r:id="rId9"/>
    <p:sldId id="285" r:id="rId10"/>
    <p:sldId id="283" r:id="rId11"/>
    <p:sldId id="282" r:id="rId12"/>
    <p:sldId id="286" r:id="rId13"/>
    <p:sldId id="265" r:id="rId14"/>
    <p:sldId id="296" r:id="rId15"/>
    <p:sldId id="289" r:id="rId16"/>
    <p:sldId id="297" r:id="rId17"/>
    <p:sldId id="292" r:id="rId18"/>
    <p:sldId id="270" r:id="rId19"/>
    <p:sldId id="290" r:id="rId20"/>
    <p:sldId id="293" r:id="rId21"/>
    <p:sldId id="298" r:id="rId22"/>
    <p:sldId id="299" r:id="rId23"/>
    <p:sldId id="300" r:id="rId24"/>
    <p:sldId id="301" r:id="rId25"/>
    <p:sldId id="274" r:id="rId26"/>
    <p:sldId id="291" r:id="rId27"/>
    <p:sldId id="295" r:id="rId28"/>
    <p:sldId id="276" r:id="rId29"/>
    <p:sldId id="287" r:id="rId30"/>
    <p:sldId id="275" r:id="rId31"/>
    <p:sldId id="278" r:id="rId32"/>
  </p:sldIdLst>
  <p:sldSz cx="9144000" cy="5143500" type="screen16x9"/>
  <p:notesSz cx="6858000" cy="9144000"/>
  <p:embeddedFontLst>
    <p:embeddedFont>
      <p:font typeface="Lora" panose="020B0604020202020204" charset="0"/>
      <p:regular r:id="rId34"/>
      <p:bold r:id="rId35"/>
      <p:italic r:id="rId36"/>
      <p:boldItalic r:id="rId37"/>
    </p:embeddedFont>
    <p:embeddedFont>
      <p:font typeface="Playfair Display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379" autoAdjust="0"/>
  </p:normalViewPr>
  <p:slideViewPr>
    <p:cSldViewPr snapToGrid="0">
      <p:cViewPr varScale="1">
        <p:scale>
          <a:sx n="91" d="100"/>
          <a:sy n="91" d="100"/>
        </p:scale>
        <p:origin x="490" y="72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Throughput\Throughpu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2E\E2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MAC%20Access%20Delay\MACAcessDel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Throughput!$B$1:$C$12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Throughput!$E$1:$E$12</c:f>
              <c:numCache>
                <c:formatCode>0.0</c:formatCode>
                <c:ptCount val="12"/>
                <c:pt idx="0">
                  <c:v>11.52</c:v>
                </c:pt>
                <c:pt idx="1">
                  <c:v>6.82667</c:v>
                </c:pt>
                <c:pt idx="2">
                  <c:v>1.7066700000000001</c:v>
                </c:pt>
                <c:pt idx="3">
                  <c:v>24.746700000000001</c:v>
                </c:pt>
                <c:pt idx="4">
                  <c:v>12.8</c:v>
                </c:pt>
                <c:pt idx="5">
                  <c:v>6.82667</c:v>
                </c:pt>
                <c:pt idx="6">
                  <c:v>44.3733</c:v>
                </c:pt>
                <c:pt idx="7">
                  <c:v>29.013300000000001</c:v>
                </c:pt>
                <c:pt idx="8">
                  <c:v>17.066700000000001</c:v>
                </c:pt>
                <c:pt idx="9">
                  <c:v>98.986699999999999</c:v>
                </c:pt>
                <c:pt idx="10">
                  <c:v>44.3733</c:v>
                </c:pt>
                <c:pt idx="11">
                  <c:v>20.48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5-46B6-9359-F8029CD74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516546720"/>
        <c:axId val="515281360"/>
      </c:barChart>
      <c:catAx>
        <c:axId val="516546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 err="1"/>
                  <a:t>sendInterval</a:t>
                </a:r>
                <a:r>
                  <a:rPr lang="en-US" baseline="0" dirty="0"/>
                  <a:t> (1/s)</a:t>
                </a:r>
              </a:p>
              <a:p>
                <a:pPr>
                  <a:defRPr/>
                </a:pPr>
                <a:r>
                  <a:rPr lang="en-US" baseline="0" dirty="0" err="1"/>
                  <a:t>packetSize</a:t>
                </a:r>
                <a:r>
                  <a:rPr lang="en-US" baseline="0" dirty="0"/>
                  <a:t> (B)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978297971374268"/>
              <c:y val="0.880607476635513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5281360"/>
        <c:crosses val="autoZero"/>
        <c:auto val="1"/>
        <c:lblAlgn val="ctr"/>
        <c:lblOffset val="100"/>
        <c:noMultiLvlLbl val="0"/>
      </c:catAx>
      <c:valAx>
        <c:axId val="51528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Throughput 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654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Average end-to-end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Sheet1!$M$2:$M$7</c:f>
              <c:numCache>
                <c:formatCode>0.00</c:formatCode>
                <c:ptCount val="6"/>
                <c:pt idx="0">
                  <c:v>0.54702281249999996</c:v>
                </c:pt>
                <c:pt idx="1">
                  <c:v>0.81635066666666678</c:v>
                </c:pt>
                <c:pt idx="2">
                  <c:v>1.0518435416666667</c:v>
                </c:pt>
                <c:pt idx="3">
                  <c:v>1.2326352499999997</c:v>
                </c:pt>
                <c:pt idx="4">
                  <c:v>5.8127388166666671</c:v>
                </c:pt>
                <c:pt idx="5">
                  <c:v>8.7893206975000009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9D-4105-8E78-2CF928AB4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1181087"/>
        <c:axId val="1863655535"/>
      </c:barChart>
      <c:catAx>
        <c:axId val="167118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Percentiles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863655535"/>
        <c:crosses val="autoZero"/>
        <c:auto val="1"/>
        <c:lblAlgn val="ctr"/>
        <c:lblOffset val="100"/>
        <c:noMultiLvlLbl val="0"/>
      </c:catAx>
      <c:valAx>
        <c:axId val="18636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Seconds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671181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Access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35906076459662"/>
          <c:y val="0.15605551496514822"/>
          <c:w val="0.79895475253534609"/>
          <c:h val="0.67376876354448068"/>
        </c:manualLayout>
      </c:layout>
      <c:scatterChart>
        <c:scatterStyle val="smoothMarker"/>
        <c:varyColors val="0"/>
        <c:ser>
          <c:idx val="0"/>
          <c:order val="0"/>
          <c:tx>
            <c:v>Bell Curve</c:v>
          </c:tx>
          <c:spPr>
            <a:ln w="1905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xVal>
            <c:numRef>
              <c:f>'MACAcessDelay-145'!$M$20:$M$31</c:f>
              <c:numCache>
                <c:formatCode>General</c:formatCode>
                <c:ptCount val="12"/>
                <c:pt idx="0">
                  <c:v>283.28949546457204</c:v>
                </c:pt>
                <c:pt idx="1">
                  <c:v>286.35362660601101</c:v>
                </c:pt>
                <c:pt idx="2">
                  <c:v>289.41775774744991</c:v>
                </c:pt>
                <c:pt idx="3">
                  <c:v>292.48188888888888</c:v>
                </c:pt>
                <c:pt idx="4">
                  <c:v>295.54602003032784</c:v>
                </c:pt>
                <c:pt idx="5">
                  <c:v>298.61015117176674</c:v>
                </c:pt>
                <c:pt idx="6">
                  <c:v>301.67428231320571</c:v>
                </c:pt>
                <c:pt idx="7">
                  <c:v>304.73841345464461</c:v>
                </c:pt>
                <c:pt idx="8">
                  <c:v>307.80254459608358</c:v>
                </c:pt>
                <c:pt idx="9">
                  <c:v>310.86667573752254</c:v>
                </c:pt>
                <c:pt idx="10">
                  <c:v>313.93080687896145</c:v>
                </c:pt>
                <c:pt idx="11">
                  <c:v>316.99493802040041</c:v>
                </c:pt>
              </c:numCache>
            </c:numRef>
          </c:xVal>
          <c:yVal>
            <c:numRef>
              <c:f>'MACAcessDelay-145'!$L$20:$L$31</c:f>
              <c:numCache>
                <c:formatCode>General</c:formatCode>
                <c:ptCount val="12"/>
                <c:pt idx="0">
                  <c:v>5</c:v>
                </c:pt>
                <c:pt idx="1">
                  <c:v>36</c:v>
                </c:pt>
                <c:pt idx="2">
                  <c:v>268</c:v>
                </c:pt>
                <c:pt idx="3">
                  <c:v>664</c:v>
                </c:pt>
                <c:pt idx="4">
                  <c:v>715</c:v>
                </c:pt>
                <c:pt idx="5">
                  <c:v>271</c:v>
                </c:pt>
                <c:pt idx="6">
                  <c:v>41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9-4413-A97B-CC667E5093E0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rgbClr val="CDCDCD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B9-4413-A97B-CC667E5093E0}"/>
                </c:ext>
              </c:extLst>
            </c:dLbl>
            <c:dLbl>
              <c:idx val="1"/>
              <c:layout>
                <c:manualLayout>
                  <c:x val="-4.6975008049799351E-2"/>
                  <c:y val="-3.228870680233433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B9-4413-A97B-CC667E5093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'MACAcessDelay-145'!$O$20:$O$21</c:f>
              <c:numCache>
                <c:formatCode>0.000</c:formatCode>
                <c:ptCount val="2"/>
                <c:pt idx="0">
                  <c:v>292.51996772191274</c:v>
                </c:pt>
                <c:pt idx="1">
                  <c:v>292.51996772191274</c:v>
                </c:pt>
              </c:numCache>
            </c:numRef>
          </c:xVal>
          <c:yVal>
            <c:numRef>
              <c:f>'MACAcessDelay-145'!$N$20:$N$21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B9-4413-A97B-CC667E509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594336"/>
        <c:axId val="1785076400"/>
      </c:scatterChart>
      <c:valAx>
        <c:axId val="176859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Access</a:t>
                </a:r>
                <a:r>
                  <a:rPr lang="en-US" baseline="0"/>
                  <a:t> Delay (ms) 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3294487941264304"/>
              <c:y val="0.90291863603252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5076400"/>
        <c:crosses val="autoZero"/>
        <c:crossBetween val="midCat"/>
      </c:valAx>
      <c:valAx>
        <c:axId val="1785076400"/>
        <c:scaling>
          <c:orientation val="minMax"/>
          <c:max val="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2.1781569522038541E-2"/>
              <c:y val="0.404282368946765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6859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760367449411517"/>
          <c:y val="3.274412317652764E-2"/>
          <c:w val="0.17783807502529794"/>
          <c:h val="0.11836445876157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Energy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Power</c:v>
          </c:tx>
          <c:spPr>
            <a:ln w="28575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Sheet1!$F$1:$F$12</c:f>
              <c:numCache>
                <c:formatCode>General</c:formatCode>
                <c:ptCount val="12"/>
                <c:pt idx="0">
                  <c:v>0.80323984808807802</c:v>
                </c:pt>
                <c:pt idx="1">
                  <c:v>0.709751633414481</c:v>
                </c:pt>
                <c:pt idx="2">
                  <c:v>0.65972540641894006</c:v>
                </c:pt>
                <c:pt idx="3">
                  <c:v>0.88769642050097897</c:v>
                </c:pt>
                <c:pt idx="4">
                  <c:v>0.75156673924506001</c:v>
                </c:pt>
                <c:pt idx="5">
                  <c:v>0.68056360997856291</c:v>
                </c:pt>
                <c:pt idx="6">
                  <c:v>1.0549976645956098</c:v>
                </c:pt>
                <c:pt idx="7">
                  <c:v>0.83321588980841199</c:v>
                </c:pt>
                <c:pt idx="8">
                  <c:v>0.72104187006848897</c:v>
                </c:pt>
                <c:pt idx="9">
                  <c:v>1.3892405914842401</c:v>
                </c:pt>
                <c:pt idx="10">
                  <c:v>0.99794849112779005</c:v>
                </c:pt>
                <c:pt idx="11">
                  <c:v>0.80011436030779404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5F-4D8D-8618-1D3D713EB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196992"/>
        <c:axId val="422144160"/>
      </c:line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 err="1"/>
                  <a:t>sendInterval</a:t>
                </a:r>
                <a:r>
                  <a:rPr lang="en-US" dirty="0"/>
                  <a:t> (1/s)</a:t>
                </a:r>
              </a:p>
              <a:p>
                <a:pPr>
                  <a:defRPr/>
                </a:pPr>
                <a:r>
                  <a:rPr lang="en-US" dirty="0" err="1"/>
                  <a:t>packetSize</a:t>
                </a:r>
                <a:r>
                  <a:rPr lang="en-US" dirty="0"/>
                  <a:t> (B)</a:t>
                </a:r>
              </a:p>
            </c:rich>
          </c:tx>
          <c:layout>
            <c:manualLayout>
              <c:xMode val="edge"/>
              <c:yMode val="edge"/>
              <c:x val="0.41500597890318258"/>
              <c:y val="0.886763025751688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mW</a:t>
                </a:r>
                <a:r>
                  <a:rPr lang="en-US" baseline="0" dirty="0"/>
                  <a:t>/Node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9.0556549142329652E-3"/>
              <c:y val="0.27691134383831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Weeks</a:t>
            </a:r>
            <a:r>
              <a:rPr lang="en-US" baseline="0"/>
              <a:t> Lasted (80Whr)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Power</c:v>
          </c:tx>
          <c:spPr>
            <a:ln w="28575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Sheet1!$L$1:$L$12</c:f>
              <c:numCache>
                <c:formatCode>General</c:formatCode>
                <c:ptCount val="12"/>
                <c:pt idx="0">
                  <c:v>16.467700474519763</c:v>
                </c:pt>
                <c:pt idx="1">
                  <c:v>18.636819705335739</c:v>
                </c:pt>
                <c:pt idx="2">
                  <c:v>20.050028540379522</c:v>
                </c:pt>
                <c:pt idx="3">
                  <c:v>14.900942396555086</c:v>
                </c:pt>
                <c:pt idx="4">
                  <c:v>17.59991832634865</c:v>
                </c:pt>
                <c:pt idx="5">
                  <c:v>19.436115939155023</c:v>
                </c:pt>
                <c:pt idx="6">
                  <c:v>12.537954984557674</c:v>
                </c:pt>
                <c:pt idx="7">
                  <c:v>15.875253207850772</c:v>
                </c:pt>
                <c:pt idx="8">
                  <c:v>18.345000167960837</c:v>
                </c:pt>
                <c:pt idx="9">
                  <c:v>9.5213984594138488</c:v>
                </c:pt>
                <c:pt idx="10">
                  <c:v>13.254705373184844</c:v>
                </c:pt>
                <c:pt idx="11">
                  <c:v>16.532028274589109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4-4B9E-85F5-FD925D98B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196992"/>
        <c:axId val="422144160"/>
      </c:line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sendInterval (1/s)</a:t>
                </a:r>
              </a:p>
              <a:p>
                <a:pPr>
                  <a:defRPr/>
                </a:pPr>
                <a:r>
                  <a:rPr lang="en-US"/>
                  <a:t>packetSize (B)</a:t>
                </a:r>
              </a:p>
            </c:rich>
          </c:tx>
          <c:layout>
            <c:manualLayout>
              <c:xMode val="edge"/>
              <c:yMode val="edge"/>
              <c:x val="0.41316831694575296"/>
              <c:y val="0.89667220316526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(4S)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(IEEE)</a:t>
            </a:r>
            <a:r>
              <a:rPr lang="en-US" baseline="0" dirty="0"/>
              <a:t> …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 coincidence that all of these happen</a:t>
            </a:r>
            <a:r>
              <a:rPr lang="en-US" dirty="0"/>
              <a:t>e</a:t>
            </a:r>
            <a:r>
              <a:rPr lang="en" dirty="0"/>
              <a:t>d to be published in 2016</a:t>
            </a:r>
          </a:p>
        </p:txBody>
      </p:sp>
    </p:spTree>
    <p:extLst>
      <p:ext uri="{BB962C8B-B14F-4D97-AF65-F5344CB8AC3E}">
        <p14:creationId xmlns:p14="http://schemas.microsoft.com/office/powerpoint/2010/main" val="382704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 err="1"/>
              <a:t>syntonization</a:t>
            </a:r>
            <a:r>
              <a:rPr lang="en-US" baseline="0" dirty="0"/>
              <a:t> of formation flying </a:t>
            </a:r>
            <a:r>
              <a:rPr lang="en-US" baseline="0" dirty="0" err="1"/>
              <a:t>cubesats</a:t>
            </a:r>
            <a:r>
              <a:rPr lang="en-US" baseline="0" dirty="0"/>
              <a:t> using the </a:t>
            </a:r>
            <a:r>
              <a:rPr lang="en-US" baseline="0" dirty="0" err="1"/>
              <a:t>namuru</a:t>
            </a:r>
            <a:r>
              <a:rPr lang="en-US" baseline="0" dirty="0"/>
              <a:t> V3. 2 </a:t>
            </a:r>
            <a:r>
              <a:rPr lang="en-US" baseline="0" dirty="0" err="1"/>
              <a:t>spaceborne</a:t>
            </a:r>
            <a:r>
              <a:rPr lang="en-US" baseline="0" dirty="0"/>
              <a:t>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  <a:endParaRPr lang="e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Besides</a:t>
            </a:r>
            <a:r>
              <a:rPr lang="en" baseline="0" dirty="0"/>
              <a:t> </a:t>
            </a:r>
            <a:r>
              <a:rPr lang="en" b="1" baseline="0" dirty="0"/>
              <a:t>high-level work on the project </a:t>
            </a:r>
            <a:r>
              <a:rPr lang="en" baseline="0" dirty="0"/>
              <a:t>the bulk of the work thus far has gone into </a:t>
            </a:r>
            <a:r>
              <a:rPr lang="en" b="1" baseline="0" dirty="0"/>
              <a:t>replicating the prior work of Radhakrishnan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Authors speak of reclustering/master election but give </a:t>
            </a:r>
            <a:r>
              <a:rPr lang="en" b="1" baseline="0" dirty="0"/>
              <a:t>no details on the approach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aseline="0" dirty="0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As</a:t>
            </a:r>
            <a:r>
              <a:rPr lang="en" baseline="0" dirty="0"/>
              <a:t> packet size increases less packets sent per slot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256 approaches the largests packet size that a slot of 100ms can handle can handle</a:t>
            </a:r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 all runs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Packets reaching ground in</a:t>
            </a:r>
            <a:r>
              <a:rPr lang="en" baseline="0" dirty="0"/>
              <a:t> under approx 2 frames as expected (Each frame = 0.6s)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</a:t>
            </a:r>
            <a:r>
              <a:rPr lang="en" baseline="0" dirty="0"/>
              <a:t> all runs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 100s period</a:t>
            </a:r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Zero</a:t>
            </a:r>
            <a:r>
              <a:rPr lang="en" baseline="0" dirty="0"/>
              <a:t> recharge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71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Increased interest in multi-</a:t>
            </a:r>
            <a:r>
              <a:rPr lang="en" baseline="0" dirty="0"/>
              <a:t>CS missions: Economical, Technological, Politcal etc.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Untested constellation concepts: Some upcoming</a:t>
            </a:r>
            <a:r>
              <a:rPr lang="en" sz="1100" baseline="0" dirty="0"/>
              <a:t> missions, some proposals, some very basic investiagtions</a:t>
            </a:r>
            <a:endParaRPr lang="en" sz="1100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High level distributed applications : </a:t>
            </a:r>
            <a:r>
              <a:rPr lang="en" sz="1100" b="1" baseline="0" dirty="0"/>
              <a:t>Challa/McNair</a:t>
            </a:r>
            <a:endParaRPr lang="en" sz="1100" b="1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Low-fidelity simulation/analysis of proposed protocols: </a:t>
            </a:r>
            <a:r>
              <a:rPr lang="en" sz="1100" b="1" dirty="0"/>
              <a:t>Radhakrishnan</a:t>
            </a:r>
            <a:r>
              <a:rPr lang="en" sz="110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  <a:endParaRPr lang="en" sz="110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&gt;5m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1:</a:t>
            </a:r>
            <a:r>
              <a:rPr lang="en-US" baseline="0" dirty="0"/>
              <a:t> WSN-ME architectures highly relevant mobile DC/R. Routing (well covered), Discovery, Data Transfer (Excellent paper)</a:t>
            </a:r>
            <a:endParaRPr lang="en" dirty="0"/>
          </a:p>
          <a:p>
            <a:r>
              <a:rPr lang="en" dirty="0"/>
              <a:t>2: Considering same tradeoff, mobile sinks,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OMNeT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subsink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selection, beats shortest-path-tree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Cross-layer recommendation</a:t>
            </a:r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Other work</a:t>
            </a:r>
            <a:r>
              <a:rPr lang="en" baseline="0" dirty="0"/>
              <a:t> mentioning satellite based WSNs exists but few available any great detail</a:t>
            </a: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 packet loss, delay, jitter, bandwidth,</a:t>
            </a:r>
            <a:r>
              <a:rPr lang="en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(DREAM) protocol (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DSR praised, CBRP might be next best, stick with reactive. Would like more depth.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(Springer Book) V2V/V2I, focus MAC/Net+, Mobile IPv6 / 802.11 stack based, far less resource constrained, </a:t>
            </a:r>
            <a:r>
              <a:rPr lang="en-US" baseline="0" dirty="0"/>
              <a:t>Car to Car Consortium</a:t>
            </a:r>
            <a:endParaRPr lang="en" dirty="0"/>
          </a:p>
          <a:p>
            <a:r>
              <a:rPr lang="en" dirty="0"/>
              <a:t>3:</a:t>
            </a:r>
            <a:r>
              <a:rPr lang="en-US" baseline="0" dirty="0"/>
              <a:t> (Ad Hoc Networks)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FANET cross-layer architecture (IMAC-UAV . DOLSR) Cooperative Autonomous Reconfigurable UAV Swarm (CARUS) similar, predictable movement, Power consumption and network lifetime</a:t>
            </a:r>
          </a:p>
          <a:p>
            <a:r>
              <a:rPr lang="en-US" dirty="0"/>
              <a:t>Cross layer design for mobile Ad-Hoc Unmanned Aerial Vehicle communication networks (From 3) E2E++</a:t>
            </a:r>
            <a:r>
              <a:rPr lang="en-US" baseline="0" dirty="0"/>
              <a:t> Directional antennae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lot of recent MANET work focued on security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Inter-satellite links for CubeSats - 2013 [7]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Optimal multiple access protocol for inter-satellite communication in small satellite systems – 2014 [8] (</a:t>
            </a:r>
            <a:r>
              <a:rPr lang="en-US" sz="1800" dirty="0" err="1"/>
              <a:t>CubeMac</a:t>
            </a:r>
            <a:r>
              <a:rPr lang="en-US" sz="1800" dirty="0"/>
              <a:t>)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Survey of Inter-satellite Communication for Small Satellite Systems: Physical Layer to Network Layer View – 2016 [9]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Nodes: A Flight Demonstration of Networked Spacecraft Command and Control – 2016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The STU-2 CubeSat Mission and In-Orbit Test Results – 2016 [11]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Battery-Aware Scheduling in Low Orbit: The </a:t>
            </a:r>
            <a:r>
              <a:rPr lang="en-US" sz="1800" dirty="0" err="1"/>
              <a:t>GomX</a:t>
            </a:r>
            <a:r>
              <a:rPr lang="en-US" sz="1800" dirty="0"/>
              <a:t>–3 Case – 2016 [12]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06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dyanmics modelling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 for all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only communicate with their cluster master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996443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0261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7327" y="3470025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126185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1194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461666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10" idx="4"/>
          </p:cNvCxnSpPr>
          <p:nvPr/>
        </p:nvCxnSpPr>
        <p:spPr>
          <a:xfrm flipH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3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Scenario: 100s, 4 Clusters, 2 Slave per clusters, 1 Ground,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69" y="1514354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538312"/>
              </p:ext>
            </p:extLst>
          </p:nvPr>
        </p:nvGraphicFramePr>
        <p:xfrm>
          <a:off x="1109989" y="738231"/>
          <a:ext cx="6952976" cy="3664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1 - 2 - 3 - </a:t>
            </a:r>
            <a:r>
              <a:rPr lang="en" sz="2400" i="0">
                <a:solidFill>
                  <a:srgbClr val="CC0000"/>
                </a:solidFill>
                <a:latin typeface="Playfair Display" panose="00000500000000000000" pitchFamily="2" charset="0"/>
              </a:rPr>
              <a:t>4</a:t>
            </a:r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 - 5</a:t>
            </a:r>
            <a:endParaRPr lang="en" sz="2400" i="0" dirty="0">
              <a:solidFill>
                <a:srgbClr val="B7B7B7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3DB0F-7AE5-45B9-B071-0E57C18E4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255524"/>
              </p:ext>
            </p:extLst>
          </p:nvPr>
        </p:nvGraphicFramePr>
        <p:xfrm>
          <a:off x="1087248" y="721453"/>
          <a:ext cx="6919762" cy="368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068103-2671-4971-A893-187A09DDC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88693"/>
              </p:ext>
            </p:extLst>
          </p:nvPr>
        </p:nvGraphicFramePr>
        <p:xfrm>
          <a:off x="998026" y="715904"/>
          <a:ext cx="7158101" cy="368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09029DB-67F6-4823-B5F9-3693434CB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112600"/>
              </p:ext>
            </p:extLst>
          </p:nvPr>
        </p:nvGraphicFramePr>
        <p:xfrm>
          <a:off x="1426616" y="746620"/>
          <a:ext cx="6319721" cy="365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1AD2599-16DF-4FD1-91B2-CDA844155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381753"/>
              </p:ext>
            </p:extLst>
          </p:nvPr>
        </p:nvGraphicFramePr>
        <p:xfrm>
          <a:off x="1539156" y="757595"/>
          <a:ext cx="6075841" cy="3645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842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Implement faithful 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Address flaws in 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Examine optimal routing approaches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Introduce 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53" y="1823140"/>
            <a:ext cx="3145334" cy="20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 and routing schemes considering both throughput and energy consumption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Project context, motivations and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WSNs, MANETs, SatComms, Missions etc.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 and demonstration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Discussion of key metrics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 and expected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52400" algn="l">
              <a:buClr>
                <a:srgbClr val="B7B7B7"/>
              </a:buClr>
            </a:pPr>
            <a:r>
              <a:rPr lang="en-US" sz="1000" dirty="0">
                <a:solidFill>
                  <a:schemeClr val="tx1"/>
                </a:solidFill>
              </a:rPr>
              <a:t>[2]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</a:t>
            </a:r>
            <a:r>
              <a:rPr lang="fr-FR" sz="1000" i="1" dirty="0" err="1">
                <a:solidFill>
                  <a:schemeClr val="tx1"/>
                </a:solidFill>
              </a:rPr>
              <a:t>Computing</a:t>
            </a:r>
            <a:r>
              <a:rPr lang="fr-FR" sz="1000" i="1" dirty="0">
                <a:solidFill>
                  <a:schemeClr val="tx1"/>
                </a:solidFill>
              </a:rPr>
              <a:t>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[3]	T. </a:t>
            </a:r>
            <a:r>
              <a:rPr lang="en-US" sz="1000" dirty="0" err="1">
                <a:solidFill>
                  <a:schemeClr val="tx1"/>
                </a:solidFill>
              </a:rPr>
              <a:t>Rault</a:t>
            </a:r>
            <a:r>
              <a:rPr lang="en-US" sz="1000" dirty="0">
                <a:solidFill>
                  <a:schemeClr val="tx1"/>
                </a:solidFill>
              </a:rPr>
              <a:t>, A. </a:t>
            </a:r>
            <a:r>
              <a:rPr lang="en-US" sz="1000" dirty="0" err="1">
                <a:solidFill>
                  <a:schemeClr val="tx1"/>
                </a:solidFill>
              </a:rPr>
              <a:t>Bouabdallah</a:t>
            </a:r>
            <a:r>
              <a:rPr lang="en-US" sz="1000" dirty="0">
                <a:solidFill>
                  <a:schemeClr val="tx1"/>
                </a:solidFill>
              </a:rPr>
              <a:t>, and Y. </a:t>
            </a:r>
            <a:r>
              <a:rPr lang="en-US" sz="1000" dirty="0" err="1">
                <a:solidFill>
                  <a:schemeClr val="tx1"/>
                </a:solidFill>
              </a:rPr>
              <a:t>Challal</a:t>
            </a:r>
            <a:r>
              <a:rPr lang="en-US" sz="1000" dirty="0">
                <a:solidFill>
                  <a:schemeClr val="tx1"/>
                </a:solidFill>
              </a:rPr>
              <a:t>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[4]	S. </a:t>
            </a:r>
            <a:r>
              <a:rPr lang="en-US" sz="1000" dirty="0" err="1">
                <a:solidFill>
                  <a:schemeClr val="tx1"/>
                </a:solidFill>
              </a:rPr>
              <a:t>Mohseni</a:t>
            </a:r>
            <a:r>
              <a:rPr lang="en-US" sz="1000" dirty="0">
                <a:solidFill>
                  <a:schemeClr val="tx1"/>
                </a:solidFill>
              </a:rPr>
              <a:t>, R. Hassan, A. Patel, and R. </a:t>
            </a:r>
            <a:r>
              <a:rPr lang="en-US" sz="1000" dirty="0" err="1">
                <a:solidFill>
                  <a:schemeClr val="tx1"/>
                </a:solidFill>
              </a:rPr>
              <a:t>Razali</a:t>
            </a:r>
            <a:r>
              <a:rPr lang="en-US" sz="1000" dirty="0">
                <a:solidFill>
                  <a:schemeClr val="tx1"/>
                </a:solidFill>
              </a:rPr>
              <a:t>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[5]	S. A. Mohammad, A. Rasheed, and A. </a:t>
            </a:r>
            <a:r>
              <a:rPr lang="en-US" sz="1000" dirty="0" err="1">
                <a:solidFill>
                  <a:schemeClr val="tx1"/>
                </a:solidFill>
              </a:rPr>
              <a:t>Qayyum</a:t>
            </a:r>
            <a:r>
              <a:rPr lang="en-US" sz="1000" dirty="0">
                <a:solidFill>
                  <a:schemeClr val="tx1"/>
                </a:solidFill>
              </a:rPr>
              <a:t>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[6]	I. </a:t>
            </a:r>
            <a:r>
              <a:rPr lang="en-US" sz="1000" dirty="0" err="1">
                <a:solidFill>
                  <a:schemeClr val="tx1"/>
                </a:solidFill>
              </a:rPr>
              <a:t>Bekmezci</a:t>
            </a:r>
            <a:r>
              <a:rPr lang="en-US" sz="1000" dirty="0">
                <a:solidFill>
                  <a:schemeClr val="tx1"/>
                </a:solidFill>
              </a:rPr>
              <a:t>, O. K. </a:t>
            </a:r>
            <a:r>
              <a:rPr lang="en-US" sz="1000" dirty="0" err="1">
                <a:solidFill>
                  <a:schemeClr val="tx1"/>
                </a:solidFill>
              </a:rPr>
              <a:t>Sahingoz</a:t>
            </a:r>
            <a:r>
              <a:rPr lang="en-US" sz="1000" dirty="0">
                <a:solidFill>
                  <a:schemeClr val="tx1"/>
                </a:solidFill>
              </a:rPr>
              <a:t>, and Ş. </a:t>
            </a:r>
            <a:r>
              <a:rPr lang="en-US" sz="1000" dirty="0" err="1">
                <a:solidFill>
                  <a:schemeClr val="tx1"/>
                </a:solidFill>
              </a:rPr>
              <a:t>Temel</a:t>
            </a:r>
            <a:r>
              <a:rPr lang="en-US" sz="1000" dirty="0">
                <a:solidFill>
                  <a:schemeClr val="tx1"/>
                </a:solidFill>
              </a:rPr>
              <a:t>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[7]	A. </a:t>
            </a:r>
            <a:r>
              <a:rPr lang="en-US" sz="1000" dirty="0" err="1">
                <a:solidFill>
                  <a:schemeClr val="tx1"/>
                </a:solidFill>
              </a:rPr>
              <a:t>Budianu</a:t>
            </a:r>
            <a:r>
              <a:rPr lang="en-US" sz="1000" dirty="0">
                <a:solidFill>
                  <a:schemeClr val="tx1"/>
                </a:solidFill>
              </a:rPr>
              <a:t>, T. J. W. Castro, A. </a:t>
            </a:r>
            <a:r>
              <a:rPr lang="en-US" sz="1000" dirty="0" err="1">
                <a:solidFill>
                  <a:schemeClr val="tx1"/>
                </a:solidFill>
              </a:rPr>
              <a:t>Meijerink</a:t>
            </a:r>
            <a:r>
              <a:rPr lang="en-US" sz="1000" dirty="0">
                <a:solidFill>
                  <a:schemeClr val="tx1"/>
                </a:solidFill>
              </a:rPr>
              <a:t>, and M. J. </a:t>
            </a:r>
            <a:r>
              <a:rPr lang="en-US" sz="1000" dirty="0" err="1">
                <a:solidFill>
                  <a:schemeClr val="tx1"/>
                </a:solidFill>
              </a:rPr>
              <a:t>Bentum</a:t>
            </a:r>
            <a:r>
              <a:rPr lang="en-US" sz="1000" dirty="0">
                <a:solidFill>
                  <a:schemeClr val="tx1"/>
                </a:solidFill>
              </a:rPr>
              <a:t>, "Inter-satellite links for </a:t>
            </a:r>
            <a:r>
              <a:rPr lang="en-US" sz="1000" dirty="0" err="1">
                <a:solidFill>
                  <a:schemeClr val="tx1"/>
                </a:solidFill>
              </a:rPr>
              <a:t>cubesats</a:t>
            </a:r>
            <a:r>
              <a:rPr lang="en-US" sz="1000" dirty="0">
                <a:solidFill>
                  <a:schemeClr val="tx1"/>
                </a:solidFill>
              </a:rPr>
              <a:t>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[8]	R. Radhakrishnan, W. W. Edmonson, F. Afghah, J. Chenou,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[9]	R. Radhakrishnan, W. W. Edmonson, F. Afghah, R. M. Rodriguez-Osorio, F. Pinto, and S. C. Burleigh, "Survey of Inter-satellite Communication for Small Satellite Systems: Physical Layer to Network Layer View," </a:t>
            </a:r>
            <a:r>
              <a:rPr lang="nl-NL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[10]	J. Hanson, A. G. Luna, R. DeRosee, K. Oyadomari, J. Wolfe, W. Attai</a:t>
            </a:r>
            <a:r>
              <a:rPr lang="nl-NL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[11]	S. Wu, W. Chen, and C. Chao, "The STU-2 CubeSat Mission and In-Orbit Test Results,"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[12]	M. </a:t>
            </a:r>
            <a:r>
              <a:rPr lang="en-US" sz="1000" dirty="0" err="1">
                <a:solidFill>
                  <a:schemeClr val="tx1"/>
                </a:solidFill>
              </a:rPr>
              <a:t>Bisgaard</a:t>
            </a:r>
            <a:r>
              <a:rPr lang="en-US" sz="1000" dirty="0">
                <a:solidFill>
                  <a:schemeClr val="tx1"/>
                </a:solidFill>
              </a:rPr>
              <a:t>, D. Gerhardt, H. </a:t>
            </a:r>
            <a:r>
              <a:rPr lang="en-US" sz="1000" dirty="0" err="1">
                <a:solidFill>
                  <a:schemeClr val="tx1"/>
                </a:solidFill>
              </a:rPr>
              <a:t>Hermanns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Krčál</a:t>
            </a:r>
            <a:r>
              <a:rPr lang="en-US" sz="1000" dirty="0">
                <a:solidFill>
                  <a:schemeClr val="tx1"/>
                </a:solidFill>
              </a:rPr>
              <a:t>, G. </a:t>
            </a:r>
            <a:r>
              <a:rPr lang="en-US" sz="1000" dirty="0" err="1">
                <a:solidFill>
                  <a:schemeClr val="tx1"/>
                </a:solidFill>
              </a:rPr>
              <a:t>Nies</a:t>
            </a:r>
            <a:r>
              <a:rPr lang="en-US" sz="1000" dirty="0">
                <a:solidFill>
                  <a:schemeClr val="tx1"/>
                </a:solidFill>
              </a:rPr>
              <a:t>, and M. </a:t>
            </a:r>
            <a:r>
              <a:rPr lang="en-US" sz="1000" dirty="0" err="1">
                <a:solidFill>
                  <a:schemeClr val="tx1"/>
                </a:solidFill>
              </a:rPr>
              <a:t>Stenger</a:t>
            </a:r>
            <a:r>
              <a:rPr lang="en-US" sz="1000" dirty="0">
                <a:solidFill>
                  <a:schemeClr val="tx1"/>
                </a:solidFill>
              </a:rPr>
              <a:t>, "Battery-Aware Scheduling in Low Orbit: The </a:t>
            </a:r>
            <a:r>
              <a:rPr lang="en-US" sz="1000" dirty="0" err="1">
                <a:solidFill>
                  <a:schemeClr val="tx1"/>
                </a:solidFill>
              </a:rPr>
              <a:t>GomX</a:t>
            </a:r>
            <a:r>
              <a:rPr lang="en-US" sz="1000" dirty="0">
                <a:solidFill>
                  <a:schemeClr val="tx1"/>
                </a:solidFill>
              </a:rPr>
              <a:t>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615403" y="575593"/>
            <a:ext cx="320575" cy="405429"/>
            <a:chOff x="584925" y="238125"/>
            <a:chExt cx="415200" cy="525100"/>
          </a:xfrm>
        </p:grpSpPr>
        <p:sp>
          <p:nvSpPr>
            <p:cNvPr id="281" name="Shape 28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1124526" y="634504"/>
            <a:ext cx="343217" cy="285715"/>
            <a:chOff x="1244325" y="314425"/>
            <a:chExt cx="444525" cy="370050"/>
          </a:xfrm>
        </p:grpSpPr>
        <p:sp>
          <p:nvSpPr>
            <p:cNvPr id="288" name="Shape 28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1652526" y="633095"/>
            <a:ext cx="328142" cy="288533"/>
            <a:chOff x="1928175" y="312600"/>
            <a:chExt cx="425000" cy="373700"/>
          </a:xfrm>
        </p:grpSpPr>
        <p:sp>
          <p:nvSpPr>
            <p:cNvPr id="291" name="Shape 29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3" name="Shape 293"/>
          <p:cNvSpPr/>
          <p:nvPr/>
        </p:nvSpPr>
        <p:spPr>
          <a:xfrm>
            <a:off x="2202846" y="622748"/>
            <a:ext cx="268729" cy="309264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741718" y="623694"/>
            <a:ext cx="231977" cy="307373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3189372" y="618020"/>
            <a:ext cx="377170" cy="318703"/>
            <a:chOff x="3918650" y="293075"/>
            <a:chExt cx="488500" cy="412775"/>
          </a:xfrm>
        </p:grpSpPr>
        <p:sp>
          <p:nvSpPr>
            <p:cNvPr id="296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3743296" y="593969"/>
            <a:ext cx="310229" cy="366786"/>
            <a:chOff x="4636075" y="261925"/>
            <a:chExt cx="401800" cy="475050"/>
          </a:xfrm>
        </p:grpSpPr>
        <p:sp>
          <p:nvSpPr>
            <p:cNvPr id="300" name="Shape 30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4" name="Shape 304"/>
          <p:cNvSpPr/>
          <p:nvPr/>
        </p:nvSpPr>
        <p:spPr>
          <a:xfrm>
            <a:off x="4241448" y="622265"/>
            <a:ext cx="355474" cy="310229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5" name="Shape 305"/>
          <p:cNvGrpSpPr/>
          <p:nvPr/>
        </p:nvGrpSpPr>
        <p:grpSpPr>
          <a:xfrm>
            <a:off x="4783739" y="624621"/>
            <a:ext cx="311156" cy="305018"/>
            <a:chOff x="5983625" y="301625"/>
            <a:chExt cx="403000" cy="395050"/>
          </a:xfrm>
        </p:grpSpPr>
        <p:sp>
          <p:nvSpPr>
            <p:cNvPr id="306" name="Shape 30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5306547" y="622247"/>
            <a:ext cx="306446" cy="305983"/>
            <a:chOff x="6660750" y="298550"/>
            <a:chExt cx="396900" cy="396300"/>
          </a:xfrm>
        </p:grpSpPr>
        <p:sp>
          <p:nvSpPr>
            <p:cNvPr id="327" name="Shape 32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615403" y="1104057"/>
            <a:ext cx="320575" cy="387999"/>
            <a:chOff x="584925" y="922575"/>
            <a:chExt cx="415200" cy="502525"/>
          </a:xfrm>
        </p:grpSpPr>
        <p:sp>
          <p:nvSpPr>
            <p:cNvPr id="330" name="Shape 33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3" name="Shape 333"/>
          <p:cNvGrpSpPr/>
          <p:nvPr/>
        </p:nvGrpSpPr>
        <p:grpSpPr>
          <a:xfrm>
            <a:off x="1126417" y="1095100"/>
            <a:ext cx="339453" cy="404503"/>
            <a:chOff x="1246775" y="910975"/>
            <a:chExt cx="439650" cy="523900"/>
          </a:xfrm>
        </p:grpSpPr>
        <p:sp>
          <p:nvSpPr>
            <p:cNvPr id="334" name="Shape 334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1651117" y="1160150"/>
            <a:ext cx="330960" cy="275330"/>
            <a:chOff x="1926350" y="995225"/>
            <a:chExt cx="428650" cy="356600"/>
          </a:xfrm>
        </p:grpSpPr>
        <p:sp>
          <p:nvSpPr>
            <p:cNvPr id="338" name="Shape 3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175493" y="1137103"/>
            <a:ext cx="323432" cy="321541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96469" y="1153145"/>
            <a:ext cx="322467" cy="289479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221674" y="1155500"/>
            <a:ext cx="313047" cy="284750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752535" y="1158318"/>
            <a:ext cx="292317" cy="2791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6" name="Shape 346"/>
          <p:cNvGrpSpPr/>
          <p:nvPr/>
        </p:nvGrpSpPr>
        <p:grpSpPr>
          <a:xfrm>
            <a:off x="4257630" y="1139419"/>
            <a:ext cx="322467" cy="322930"/>
            <a:chOff x="5302225" y="968375"/>
            <a:chExt cx="417650" cy="418250"/>
          </a:xfrm>
        </p:grpSpPr>
        <p:sp>
          <p:nvSpPr>
            <p:cNvPr id="347" name="Shape 3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4739421" y="1103111"/>
            <a:ext cx="399793" cy="389408"/>
            <a:chOff x="5926225" y="921350"/>
            <a:chExt cx="517800" cy="504350"/>
          </a:xfrm>
        </p:grpSpPr>
        <p:sp>
          <p:nvSpPr>
            <p:cNvPr id="350" name="Shape 35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2" name="Shape 352"/>
          <p:cNvGrpSpPr/>
          <p:nvPr/>
        </p:nvGrpSpPr>
        <p:grpSpPr>
          <a:xfrm>
            <a:off x="5273077" y="1110658"/>
            <a:ext cx="373387" cy="374333"/>
            <a:chOff x="6617400" y="931125"/>
            <a:chExt cx="483600" cy="484825"/>
          </a:xfrm>
        </p:grpSpPr>
        <p:sp>
          <p:nvSpPr>
            <p:cNvPr id="353" name="Shape 35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595598" y="1691914"/>
            <a:ext cx="360184" cy="252708"/>
            <a:chOff x="559275" y="1683950"/>
            <a:chExt cx="466500" cy="327300"/>
          </a:xfrm>
        </p:grpSpPr>
        <p:sp>
          <p:nvSpPr>
            <p:cNvPr id="356" name="Shape 35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116052" y="1641959"/>
            <a:ext cx="360184" cy="352637"/>
            <a:chOff x="1233350" y="1619250"/>
            <a:chExt cx="466500" cy="456725"/>
          </a:xfrm>
        </p:grpSpPr>
        <p:sp>
          <p:nvSpPr>
            <p:cNvPr id="359" name="Shape 35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1647816" y="1649487"/>
            <a:ext cx="337562" cy="337562"/>
            <a:chOff x="1922075" y="1629000"/>
            <a:chExt cx="437200" cy="437200"/>
          </a:xfrm>
        </p:grpSpPr>
        <p:sp>
          <p:nvSpPr>
            <p:cNvPr id="364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2166861" y="1648078"/>
            <a:ext cx="340380" cy="340380"/>
            <a:chOff x="2594325" y="1627175"/>
            <a:chExt cx="440850" cy="440850"/>
          </a:xfrm>
        </p:grpSpPr>
        <p:sp>
          <p:nvSpPr>
            <p:cNvPr id="367" name="Shape 36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0" name="Shape 370"/>
          <p:cNvSpPr/>
          <p:nvPr/>
        </p:nvSpPr>
        <p:spPr>
          <a:xfrm>
            <a:off x="2702589" y="1663273"/>
            <a:ext cx="310229" cy="310210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3239829" y="1622618"/>
            <a:ext cx="276257" cy="391300"/>
            <a:chOff x="3984000" y="1594200"/>
            <a:chExt cx="357800" cy="506800"/>
          </a:xfrm>
        </p:grpSpPr>
        <p:sp>
          <p:nvSpPr>
            <p:cNvPr id="372" name="Shape 372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3716427" y="1706526"/>
            <a:ext cx="363967" cy="223484"/>
            <a:chOff x="4601275" y="1702875"/>
            <a:chExt cx="471400" cy="289450"/>
          </a:xfrm>
        </p:grpSpPr>
        <p:sp>
          <p:nvSpPr>
            <p:cNvPr id="375" name="Shape 375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4254329" y="1651842"/>
            <a:ext cx="329069" cy="332852"/>
            <a:chOff x="5297950" y="1632050"/>
            <a:chExt cx="426200" cy="431100"/>
          </a:xfrm>
        </p:grpSpPr>
        <p:sp>
          <p:nvSpPr>
            <p:cNvPr id="381" name="Shape 38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4773837" y="1641959"/>
            <a:ext cx="330960" cy="352637"/>
            <a:chOff x="5970800" y="1619250"/>
            <a:chExt cx="428650" cy="456725"/>
          </a:xfrm>
        </p:grpSpPr>
        <p:sp>
          <p:nvSpPr>
            <p:cNvPr id="384" name="Shape 38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5279215" y="1637713"/>
            <a:ext cx="371013" cy="338488"/>
            <a:chOff x="6625350" y="1613750"/>
            <a:chExt cx="480525" cy="438400"/>
          </a:xfrm>
        </p:grpSpPr>
        <p:sp>
          <p:nvSpPr>
            <p:cNvPr id="390" name="Shape 39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635670" y="2188336"/>
            <a:ext cx="280040" cy="300790"/>
            <a:chOff x="611175" y="2326900"/>
            <a:chExt cx="362700" cy="389575"/>
          </a:xfrm>
        </p:grpSpPr>
        <p:sp>
          <p:nvSpPr>
            <p:cNvPr id="396" name="Shape 39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0" name="Shape 400"/>
          <p:cNvSpPr/>
          <p:nvPr/>
        </p:nvSpPr>
        <p:spPr>
          <a:xfrm>
            <a:off x="1148654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669148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2189643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3" name="Shape 403"/>
          <p:cNvGrpSpPr/>
          <p:nvPr/>
        </p:nvGrpSpPr>
        <p:grpSpPr>
          <a:xfrm>
            <a:off x="2778769" y="2140253"/>
            <a:ext cx="157469" cy="393191"/>
            <a:chOff x="3386850" y="2264625"/>
            <a:chExt cx="203950" cy="509250"/>
          </a:xfrm>
        </p:grpSpPr>
        <p:sp>
          <p:nvSpPr>
            <p:cNvPr id="404" name="Shape 404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3833824" y="2190228"/>
            <a:ext cx="129172" cy="293243"/>
            <a:chOff x="4753325" y="2329350"/>
            <a:chExt cx="167300" cy="379800"/>
          </a:xfrm>
        </p:grpSpPr>
        <p:sp>
          <p:nvSpPr>
            <p:cNvPr id="407" name="Shape 40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3310997" y="2142126"/>
            <a:ext cx="133920" cy="389427"/>
            <a:chOff x="4076175" y="2267050"/>
            <a:chExt cx="173450" cy="504375"/>
          </a:xfrm>
        </p:grpSpPr>
        <p:sp>
          <p:nvSpPr>
            <p:cNvPr id="410" name="Shape 41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2" name="Shape 412"/>
          <p:cNvSpPr/>
          <p:nvPr/>
        </p:nvSpPr>
        <p:spPr>
          <a:xfrm>
            <a:off x="4271620" y="2183284"/>
            <a:ext cx="295135" cy="31115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13" name="Shape 413"/>
          <p:cNvGrpSpPr/>
          <p:nvPr/>
        </p:nvGrpSpPr>
        <p:grpSpPr>
          <a:xfrm>
            <a:off x="4777138" y="2188799"/>
            <a:ext cx="324359" cy="299845"/>
            <a:chOff x="5975075" y="2327500"/>
            <a:chExt cx="420100" cy="388350"/>
          </a:xfrm>
        </p:grpSpPr>
        <p:sp>
          <p:nvSpPr>
            <p:cNvPr id="414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6" name="Shape 416"/>
          <p:cNvGrpSpPr/>
          <p:nvPr/>
        </p:nvGrpSpPr>
        <p:grpSpPr>
          <a:xfrm>
            <a:off x="5360285" y="2179843"/>
            <a:ext cx="198970" cy="324359"/>
            <a:chOff x="6730350" y="2315900"/>
            <a:chExt cx="257700" cy="420100"/>
          </a:xfrm>
        </p:grpSpPr>
        <p:sp>
          <p:nvSpPr>
            <p:cNvPr id="417" name="Shape 4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725234" y="2675319"/>
            <a:ext cx="100913" cy="367731"/>
            <a:chOff x="727175" y="2957625"/>
            <a:chExt cx="130700" cy="476275"/>
          </a:xfrm>
        </p:grpSpPr>
        <p:sp>
          <p:nvSpPr>
            <p:cNvPr id="423" name="Shape 42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25" name="Shape 425"/>
          <p:cNvSpPr/>
          <p:nvPr/>
        </p:nvSpPr>
        <p:spPr>
          <a:xfrm>
            <a:off x="1662083" y="2660885"/>
            <a:ext cx="309264" cy="396955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181664" y="2660885"/>
            <a:ext cx="229120" cy="39695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7" name="Shape 427"/>
          <p:cNvGrpSpPr/>
          <p:nvPr/>
        </p:nvGrpSpPr>
        <p:grpSpPr>
          <a:xfrm>
            <a:off x="2158367" y="2687093"/>
            <a:ext cx="357366" cy="344163"/>
            <a:chOff x="2583325" y="2972875"/>
            <a:chExt cx="462850" cy="445750"/>
          </a:xfrm>
        </p:grpSpPr>
        <p:sp>
          <p:nvSpPr>
            <p:cNvPr id="428" name="Shape 42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2666564" y="2738496"/>
            <a:ext cx="381880" cy="241377"/>
            <a:chOff x="3241525" y="3039450"/>
            <a:chExt cx="494600" cy="312625"/>
          </a:xfrm>
        </p:grpSpPr>
        <p:sp>
          <p:nvSpPr>
            <p:cNvPr id="431" name="Shape 43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3" name="Shape 433"/>
          <p:cNvSpPr/>
          <p:nvPr/>
        </p:nvSpPr>
        <p:spPr>
          <a:xfrm>
            <a:off x="3734620" y="2695304"/>
            <a:ext cx="328142" cy="328123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4" name="Shape 434"/>
          <p:cNvGrpSpPr/>
          <p:nvPr/>
        </p:nvGrpSpPr>
        <p:grpSpPr>
          <a:xfrm>
            <a:off x="4221322" y="2713036"/>
            <a:ext cx="395083" cy="292297"/>
            <a:chOff x="5255200" y="3006475"/>
            <a:chExt cx="511700" cy="378575"/>
          </a:xfrm>
        </p:grpSpPr>
        <p:sp>
          <p:nvSpPr>
            <p:cNvPr id="435" name="Shape 43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3218133" y="2696069"/>
            <a:ext cx="319649" cy="326231"/>
            <a:chOff x="3955900" y="2984500"/>
            <a:chExt cx="414000" cy="422525"/>
          </a:xfrm>
        </p:grpSpPr>
        <p:sp>
          <p:nvSpPr>
            <p:cNvPr id="438" name="Shape 4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598933" y="3239369"/>
            <a:ext cx="357347" cy="280986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15221" y="2680209"/>
            <a:ext cx="248925" cy="358312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3" name="Shape 443"/>
          <p:cNvGrpSpPr/>
          <p:nvPr/>
        </p:nvGrpSpPr>
        <p:grpSpPr>
          <a:xfrm>
            <a:off x="5337663" y="2691340"/>
            <a:ext cx="244215" cy="347001"/>
            <a:chOff x="6701050" y="2978375"/>
            <a:chExt cx="316300" cy="449425"/>
          </a:xfrm>
        </p:grpSpPr>
        <p:sp>
          <p:nvSpPr>
            <p:cNvPr id="444" name="Shape 444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1122171" y="3262713"/>
            <a:ext cx="347946" cy="233849"/>
            <a:chOff x="1241275" y="3718400"/>
            <a:chExt cx="450650" cy="302875"/>
          </a:xfrm>
        </p:grpSpPr>
        <p:sp>
          <p:nvSpPr>
            <p:cNvPr id="447" name="Shape 4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1647353" y="3244800"/>
            <a:ext cx="338488" cy="270138"/>
            <a:chOff x="1921475" y="3695200"/>
            <a:chExt cx="438400" cy="349875"/>
          </a:xfrm>
        </p:grpSpPr>
        <p:sp>
          <p:nvSpPr>
            <p:cNvPr id="452" name="Shape 452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5" name="Shape 455"/>
          <p:cNvGrpSpPr/>
          <p:nvPr/>
        </p:nvGrpSpPr>
        <p:grpSpPr>
          <a:xfrm>
            <a:off x="2171107" y="3240554"/>
            <a:ext cx="331887" cy="278168"/>
            <a:chOff x="2599825" y="3689700"/>
            <a:chExt cx="429850" cy="360275"/>
          </a:xfrm>
        </p:grpSpPr>
        <p:sp>
          <p:nvSpPr>
            <p:cNvPr id="456" name="Shape 45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8" name="Shape 458"/>
          <p:cNvGrpSpPr/>
          <p:nvPr/>
        </p:nvGrpSpPr>
        <p:grpSpPr>
          <a:xfrm>
            <a:off x="2707582" y="3211793"/>
            <a:ext cx="299845" cy="313047"/>
            <a:chOff x="3294650" y="3652450"/>
            <a:chExt cx="388350" cy="405450"/>
          </a:xfrm>
        </p:grpSpPr>
        <p:sp>
          <p:nvSpPr>
            <p:cNvPr id="459" name="Shape 45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3203057" y="3251402"/>
            <a:ext cx="349799" cy="256472"/>
            <a:chOff x="3936375" y="3703750"/>
            <a:chExt cx="453050" cy="332175"/>
          </a:xfrm>
        </p:grpSpPr>
        <p:sp>
          <p:nvSpPr>
            <p:cNvPr id="463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3723511" y="3251402"/>
            <a:ext cx="349799" cy="256472"/>
            <a:chOff x="4610450" y="3703750"/>
            <a:chExt cx="453050" cy="332175"/>
          </a:xfrm>
        </p:grpSpPr>
        <p:sp>
          <p:nvSpPr>
            <p:cNvPr id="469" name="Shape 46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4256221" y="3225479"/>
            <a:ext cx="325285" cy="308318"/>
            <a:chOff x="5300400" y="3670175"/>
            <a:chExt cx="421300" cy="399325"/>
          </a:xfrm>
        </p:grpSpPr>
        <p:sp>
          <p:nvSpPr>
            <p:cNvPr id="472" name="Shape 472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7" name="Shape 477"/>
          <p:cNvSpPr/>
          <p:nvPr/>
        </p:nvSpPr>
        <p:spPr>
          <a:xfrm>
            <a:off x="4758641" y="3198830"/>
            <a:ext cx="362076" cy="362056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8" name="Shape 478"/>
          <p:cNvGrpSpPr/>
          <p:nvPr/>
        </p:nvGrpSpPr>
        <p:grpSpPr>
          <a:xfrm>
            <a:off x="5301838" y="3221695"/>
            <a:ext cx="315866" cy="315885"/>
            <a:chOff x="6654650" y="3665275"/>
            <a:chExt cx="409100" cy="409125"/>
          </a:xfrm>
        </p:grpSpPr>
        <p:sp>
          <p:nvSpPr>
            <p:cNvPr id="479" name="Shape 47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1" name="Shape 481"/>
          <p:cNvGrpSpPr/>
          <p:nvPr/>
        </p:nvGrpSpPr>
        <p:grpSpPr>
          <a:xfrm>
            <a:off x="604555" y="3728946"/>
            <a:ext cx="342271" cy="342291"/>
            <a:chOff x="570875" y="4322250"/>
            <a:chExt cx="443300" cy="443325"/>
          </a:xfrm>
        </p:grpSpPr>
        <p:sp>
          <p:nvSpPr>
            <p:cNvPr id="482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6" name="Shape 486"/>
          <p:cNvSpPr/>
          <p:nvPr/>
        </p:nvSpPr>
        <p:spPr>
          <a:xfrm>
            <a:off x="1110934" y="3795691"/>
            <a:ext cx="370569" cy="209335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1692135" y="3703505"/>
            <a:ext cx="248925" cy="393172"/>
            <a:chOff x="1979475" y="4289300"/>
            <a:chExt cx="322400" cy="509225"/>
          </a:xfrm>
        </p:grpSpPr>
        <p:sp>
          <p:nvSpPr>
            <p:cNvPr id="488" name="Shape 48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2190429" y="3708678"/>
            <a:ext cx="293706" cy="382826"/>
            <a:chOff x="2624850" y="4296000"/>
            <a:chExt cx="380400" cy="495825"/>
          </a:xfrm>
        </p:grpSpPr>
        <p:sp>
          <p:nvSpPr>
            <p:cNvPr id="492" name="Shape 492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5" name="Shape 495"/>
          <p:cNvSpPr/>
          <p:nvPr/>
        </p:nvSpPr>
        <p:spPr>
          <a:xfrm>
            <a:off x="3221211" y="3743358"/>
            <a:ext cx="313974" cy="313993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2700716" y="3763164"/>
            <a:ext cx="313974" cy="274385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3740277" y="3741949"/>
            <a:ext cx="316831" cy="316811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8" name="Shape 498"/>
          <p:cNvGrpSpPr/>
          <p:nvPr/>
        </p:nvGrpSpPr>
        <p:grpSpPr>
          <a:xfrm>
            <a:off x="4237363" y="3746395"/>
            <a:ext cx="363002" cy="307392"/>
            <a:chOff x="5275975" y="4344850"/>
            <a:chExt cx="470150" cy="398125"/>
          </a:xfrm>
        </p:grpSpPr>
        <p:sp>
          <p:nvSpPr>
            <p:cNvPr id="499" name="Shape 49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2" name="Shape 502"/>
          <p:cNvSpPr/>
          <p:nvPr/>
        </p:nvSpPr>
        <p:spPr>
          <a:xfrm>
            <a:off x="4776555" y="3737239"/>
            <a:ext cx="326250" cy="326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5292399" y="3721418"/>
            <a:ext cx="334743" cy="357347"/>
            <a:chOff x="6642425" y="4312500"/>
            <a:chExt cx="433550" cy="462825"/>
          </a:xfrm>
        </p:grpSpPr>
        <p:sp>
          <p:nvSpPr>
            <p:cNvPr id="504" name="Shape 504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7" name="Shape 507"/>
          <p:cNvSpPr/>
          <p:nvPr/>
        </p:nvSpPr>
        <p:spPr>
          <a:xfrm>
            <a:off x="560750" y="4294024"/>
            <a:ext cx="429943" cy="253654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8" name="Shape 508"/>
          <p:cNvGrpSpPr/>
          <p:nvPr/>
        </p:nvGrpSpPr>
        <p:grpSpPr>
          <a:xfrm>
            <a:off x="1124526" y="4251773"/>
            <a:ext cx="343217" cy="337562"/>
            <a:chOff x="1244325" y="4999400"/>
            <a:chExt cx="444525" cy="437200"/>
          </a:xfrm>
        </p:grpSpPr>
        <p:sp>
          <p:nvSpPr>
            <p:cNvPr id="509" name="Shape 50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675631" y="4240925"/>
            <a:ext cx="281932" cy="359238"/>
            <a:chOff x="1958100" y="4985350"/>
            <a:chExt cx="365150" cy="465275"/>
          </a:xfrm>
        </p:grpSpPr>
        <p:sp>
          <p:nvSpPr>
            <p:cNvPr id="515" name="Shape 515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2175334" y="4254591"/>
            <a:ext cx="323432" cy="332369"/>
            <a:chOff x="2605300" y="5003050"/>
            <a:chExt cx="418900" cy="430475"/>
          </a:xfrm>
        </p:grpSpPr>
        <p:sp>
          <p:nvSpPr>
            <p:cNvPr id="519" name="Shape 51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2664209" y="4261675"/>
            <a:ext cx="386590" cy="317757"/>
            <a:chOff x="3238475" y="5012225"/>
            <a:chExt cx="500700" cy="411550"/>
          </a:xfrm>
        </p:grpSpPr>
        <p:sp>
          <p:nvSpPr>
            <p:cNvPr id="523" name="Shape 52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8" name="Shape 528"/>
          <p:cNvGrpSpPr/>
          <p:nvPr/>
        </p:nvGrpSpPr>
        <p:grpSpPr>
          <a:xfrm>
            <a:off x="3686257" y="4227722"/>
            <a:ext cx="424307" cy="385644"/>
            <a:chOff x="4562200" y="4968250"/>
            <a:chExt cx="549550" cy="499475"/>
          </a:xfrm>
        </p:grpSpPr>
        <p:sp>
          <p:nvSpPr>
            <p:cNvPr id="529" name="Shape 52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3230872" y="4249418"/>
            <a:ext cx="294170" cy="341789"/>
            <a:chOff x="3972400" y="4996350"/>
            <a:chExt cx="381000" cy="442675"/>
          </a:xfrm>
        </p:grpSpPr>
        <p:sp>
          <p:nvSpPr>
            <p:cNvPr id="535" name="Shape 535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4210493" y="4220658"/>
            <a:ext cx="416760" cy="399774"/>
            <a:chOff x="5241175" y="4959100"/>
            <a:chExt cx="539775" cy="517775"/>
          </a:xfrm>
        </p:grpSpPr>
        <p:sp>
          <p:nvSpPr>
            <p:cNvPr id="538" name="Shape 5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4" name="Shape 544"/>
          <p:cNvSpPr/>
          <p:nvPr/>
        </p:nvSpPr>
        <p:spPr>
          <a:xfrm>
            <a:off x="4756286" y="4319486"/>
            <a:ext cx="366786" cy="202734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45" name="Shape 545"/>
          <p:cNvGrpSpPr/>
          <p:nvPr/>
        </p:nvGrpSpPr>
        <p:grpSpPr>
          <a:xfrm>
            <a:off x="5325406" y="4280051"/>
            <a:ext cx="267320" cy="307392"/>
            <a:chOff x="6685175" y="5036025"/>
            <a:chExt cx="346225" cy="398125"/>
          </a:xfrm>
        </p:grpSpPr>
        <p:sp>
          <p:nvSpPr>
            <p:cNvPr id="546" name="Shape 5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Limited power, size and weight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 cost, highly available and largely open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is the primary use case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Increased interest in 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Recent missions have tested basic CubeSat inter-satellite communications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22" y="1364907"/>
            <a:ext cx="2550242" cy="15929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simulation/analysis of proposed protocols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Combine mission data, current tech and prior art                  to produce a 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Addressing 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mission intending to collect as much data                    as possible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Focusing on 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 trade-offs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WSNs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Data collection in wireless sensor networks with mobile elements: A survey – 2011 [1]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Efficient data collection in wireless sensor networks with path-constrained mobile sinks – 2011 [2]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Energy efficiency in wireless sensor networks: A top-down survey – 2014 [3]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MANETs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Comparative review study of reactive and proactive routing protocols in MANETs – 2010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VANET Architectures and Protocol Stacks: A Survey – 2011 [5]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Flying Ad-Hoc Networks (FANETs): A Survey – 2013 [6]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1433</Words>
  <Application>Microsoft Office PowerPoint</Application>
  <PresentationFormat>On-screen Show (16:9)</PresentationFormat>
  <Paragraphs>222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Lora</vt:lpstr>
      <vt:lpstr>Playfair Display</vt:lpstr>
      <vt:lpstr>Arial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1 - 2 - 3 - 4 - 5</vt:lpstr>
      <vt:lpstr>1 - 2 - 3 - 4 - 5</vt:lpstr>
      <vt:lpstr>1 - 2 - 3 - 4 - 5</vt:lpstr>
      <vt:lpstr>Prior Art</vt:lpstr>
      <vt:lpstr>WSNs</vt:lpstr>
      <vt:lpstr>MANETs</vt:lpstr>
      <vt:lpstr>CubeSat Communications</vt:lpstr>
      <vt:lpstr>Missions of Note</vt:lpstr>
      <vt:lpstr>Other Areas of Note</vt:lpstr>
      <vt:lpstr>Current Design</vt:lpstr>
      <vt:lpstr>1 - 2 - 3 - 4 - 5</vt:lpstr>
      <vt:lpstr>CubeMac</vt:lpstr>
      <vt:lpstr>CubeMac</vt:lpstr>
      <vt:lpstr>Demonstration</vt:lpstr>
      <vt:lpstr>Interim Results</vt:lpstr>
      <vt:lpstr>Key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Work</vt:lpstr>
      <vt:lpstr>Objectives</vt:lpstr>
      <vt:lpstr>Expected Contributions</vt:lpstr>
      <vt:lpstr>Thank You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113</cp:revision>
  <dcterms:modified xsi:type="dcterms:W3CDTF">2017-03-19T19:17:40Z</dcterms:modified>
</cp:coreProperties>
</file>